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57" r:id="rId3"/>
    <p:sldId id="258" r:id="rId4"/>
    <p:sldId id="265" r:id="rId5"/>
    <p:sldId id="266" r:id="rId6"/>
    <p:sldId id="267" r:id="rId7"/>
    <p:sldId id="268" r:id="rId8"/>
    <p:sldId id="259" r:id="rId9"/>
    <p:sldId id="260" r:id="rId10"/>
    <p:sldId id="261" r:id="rId11"/>
    <p:sldId id="262" r:id="rId12"/>
    <p:sldId id="263" r:id="rId13"/>
    <p:sldId id="264" r:id="rId14"/>
    <p:sldId id="269" r:id="rId15"/>
    <p:sldId id="270" r:id="rId16"/>
    <p:sldId id="271" r:id="rId17"/>
    <p:sldId id="275" r:id="rId18"/>
    <p:sldId id="274" r:id="rId19"/>
    <p:sldId id="284" r:id="rId20"/>
    <p:sldId id="285"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1926" y="-4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21.04.2020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247317"/>
          </a:xfrm>
          <a:prstGeom prst="rect">
            <a:avLst/>
          </a:prstGeom>
        </p:spPr>
        <p:txBody>
          <a:bodyPr wrap="square">
            <a:spAutoFit/>
          </a:bodyPr>
          <a:lstStyle/>
          <a:p>
            <a:pPr lvl="0" algn="ctr"/>
            <a:r>
              <a:rPr lang="ru-RU" sz="5400" b="1" spc="50" dirty="0">
                <a:ln w="11430"/>
                <a:gradFill>
                  <a:gsLst>
                    <a:gs pos="25000">
                      <a:srgbClr val="7598D9">
                        <a:satMod val="155000"/>
                      </a:srgbClr>
                    </a:gs>
                    <a:gs pos="100000">
                      <a:srgbClr val="7598D9">
                        <a:shade val="45000"/>
                        <a:satMod val="165000"/>
                      </a:srgbClr>
                    </a:gs>
                  </a:gsLst>
                  <a:lin ang="5400000"/>
                </a:gradFill>
                <a:effectLst>
                  <a:outerShdw blurRad="76200" dist="50800" dir="5400000" algn="tl" rotWithShape="0">
                    <a:srgbClr val="000000">
                      <a:alpha val="65000"/>
                    </a:srgbClr>
                  </a:outerShdw>
                </a:effectLst>
              </a:rPr>
              <a:t>Мастер-класс</a:t>
            </a:r>
          </a:p>
          <a:p>
            <a:pPr lvl="0" algn="ctr"/>
            <a:r>
              <a:rPr lang="ru-RU" sz="5400" b="1" spc="50" dirty="0">
                <a:ln w="11430"/>
                <a:gradFill>
                  <a:gsLst>
                    <a:gs pos="25000">
                      <a:srgbClr val="7598D9">
                        <a:satMod val="155000"/>
                      </a:srgbClr>
                    </a:gs>
                    <a:gs pos="100000">
                      <a:srgbClr val="7598D9">
                        <a:shade val="45000"/>
                        <a:satMod val="165000"/>
                      </a:srgbClr>
                    </a:gs>
                  </a:gsLst>
                  <a:lin ang="5400000"/>
                </a:gradFill>
                <a:effectLst>
                  <a:outerShdw blurRad="76200" dist="50800" dir="5400000" algn="tl" rotWithShape="0">
                    <a:srgbClr val="000000">
                      <a:alpha val="65000"/>
                    </a:srgbClr>
                  </a:outerShdw>
                </a:effectLst>
              </a:rPr>
              <a:t>«Изготовление шумовых инструментов</a:t>
            </a:r>
          </a:p>
          <a:p>
            <a:pPr lvl="0" algn="ctr"/>
            <a:r>
              <a:rPr lang="ru-RU" sz="5400" b="1" spc="50" dirty="0">
                <a:ln w="11430"/>
                <a:gradFill>
                  <a:gsLst>
                    <a:gs pos="25000">
                      <a:srgbClr val="7598D9">
                        <a:satMod val="155000"/>
                      </a:srgbClr>
                    </a:gs>
                    <a:gs pos="100000">
                      <a:srgbClr val="7598D9">
                        <a:shade val="45000"/>
                        <a:satMod val="165000"/>
                      </a:srgbClr>
                    </a:gs>
                  </a:gsLst>
                  <a:lin ang="5400000"/>
                </a:gradFill>
                <a:effectLst>
                  <a:outerShdw blurRad="76200" dist="50800" dir="5400000" algn="tl" rotWithShape="0">
                    <a:srgbClr val="000000">
                      <a:alpha val="65000"/>
                    </a:srgbClr>
                  </a:outerShdw>
                </a:effectLst>
              </a:rPr>
              <a:t>из подручного материала</a:t>
            </a:r>
          </a:p>
          <a:p>
            <a:pPr lvl="0" algn="ctr"/>
            <a:r>
              <a:rPr lang="ru-RU" sz="5400" b="1" spc="50" dirty="0">
                <a:ln w="11430"/>
                <a:gradFill>
                  <a:gsLst>
                    <a:gs pos="25000">
                      <a:srgbClr val="7598D9">
                        <a:satMod val="155000"/>
                      </a:srgbClr>
                    </a:gs>
                    <a:gs pos="100000">
                      <a:srgbClr val="7598D9">
                        <a:shade val="45000"/>
                        <a:satMod val="165000"/>
                      </a:srgbClr>
                    </a:gs>
                  </a:gsLst>
                  <a:lin ang="5400000"/>
                </a:gradFill>
                <a:effectLst>
                  <a:outerShdw blurRad="76200" dist="50800" dir="5400000" algn="tl" rotWithShape="0">
                    <a:srgbClr val="000000">
                      <a:alpha val="65000"/>
                    </a:srgbClr>
                  </a:outerShdw>
                </a:effectLst>
              </a:rPr>
              <a:t>совместно с детьми»</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380" y="4178401"/>
            <a:ext cx="1646091" cy="249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2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71600"/>
          </a:xfrm>
        </p:spPr>
        <p:txBody>
          <a:bodyPr>
            <a:noAutofit/>
          </a:bodyPr>
          <a:lstStyle/>
          <a:p>
            <a:pPr algn="ctr"/>
            <a:r>
              <a:rPr lang="ru-RU" sz="2800" b="1" i="1" dirty="0" smtClean="0">
                <a:solidFill>
                  <a:srgbClr val="C00000"/>
                </a:solidFill>
                <a:latin typeface="Georgia" pitchFamily="18" charset="0"/>
              </a:rPr>
              <a:t>Расшиваем варежки пуговицами с внутренней стороны</a:t>
            </a:r>
            <a:endParaRPr lang="ru-RU" sz="2800" b="1" i="1" dirty="0">
              <a:solidFill>
                <a:srgbClr val="C00000"/>
              </a:solidFill>
              <a:latin typeface="Georgia" pitchFamily="18" charset="0"/>
            </a:endParaRPr>
          </a:p>
        </p:txBody>
      </p:sp>
      <p:pic>
        <p:nvPicPr>
          <p:cNvPr id="5" name="Содержимое 4" descr="Фото0276.jpg"/>
          <p:cNvPicPr>
            <a:picLocks noGrp="1" noChangeAspect="1"/>
          </p:cNvPicPr>
          <p:nvPr>
            <p:ph sz="half" idx="1"/>
          </p:nvPr>
        </p:nvPicPr>
        <p:blipFill>
          <a:blip r:embed="rId2" cstate="print"/>
          <a:stretch>
            <a:fillRect/>
          </a:stretch>
        </p:blipFill>
        <p:spPr>
          <a:xfrm>
            <a:off x="495300" y="2060848"/>
            <a:ext cx="4004692"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Содержимое 7" descr="Фото0277.jpg"/>
          <p:cNvPicPr>
            <a:picLocks noGrp="1" noChangeAspect="1"/>
          </p:cNvPicPr>
          <p:nvPr>
            <p:ph sz="half" idx="2"/>
          </p:nvPr>
        </p:nvPicPr>
        <p:blipFill>
          <a:blip r:embed="rId3" cstate="print"/>
          <a:stretch>
            <a:fillRect/>
          </a:stretch>
        </p:blipFill>
        <p:spPr>
          <a:xfrm>
            <a:off x="4283968" y="2420888"/>
            <a:ext cx="4152900"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1008112"/>
          </a:xfrm>
        </p:spPr>
        <p:txBody>
          <a:bodyPr>
            <a:normAutofit fontScale="90000"/>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Получаем вот такие варежки</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79.jpg"/>
          <p:cNvPicPr>
            <a:picLocks noGrp="1" noChangeAspect="1"/>
          </p:cNvPicPr>
          <p:nvPr>
            <p:ph idx="1"/>
          </p:nvPr>
        </p:nvPicPr>
        <p:blipFill>
          <a:blip r:embed="rId2" cstate="print"/>
          <a:stretch>
            <a:fillRect/>
          </a:stretch>
        </p:blipFill>
        <p:spPr>
          <a:xfrm>
            <a:off x="467544" y="1556792"/>
            <a:ext cx="3810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Documents and Settings\User\Рабочий стол\My photos\Фото0280.jpg"/>
          <p:cNvPicPr>
            <a:picLocks noChangeAspect="1" noChangeArrowheads="1"/>
          </p:cNvPicPr>
          <p:nvPr/>
        </p:nvPicPr>
        <p:blipFill>
          <a:blip r:embed="rId3" cstate="print"/>
          <a:srcRect/>
          <a:stretch>
            <a:fillRect/>
          </a:stretch>
        </p:blipFill>
        <p:spPr bwMode="auto">
          <a:xfrm>
            <a:off x="3563888" y="2924944"/>
            <a:ext cx="5160573" cy="3096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099592"/>
          </a:xfrm>
        </p:spPr>
        <p:txBody>
          <a:bodyPr>
            <a:normAutofit fontScale="90000"/>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 тыльной стороны украшаем варежки бантиками</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82.jpg"/>
          <p:cNvPicPr>
            <a:picLocks noGrp="1" noChangeAspect="1"/>
          </p:cNvPicPr>
          <p:nvPr>
            <p:ph sz="half" idx="1"/>
          </p:nvPr>
        </p:nvPicPr>
        <p:blipFill>
          <a:blip r:embed="rId2" cstate="print"/>
          <a:stretch>
            <a:fillRect/>
          </a:stretch>
        </p:blipFill>
        <p:spPr>
          <a:xfrm rot="5400000">
            <a:off x="600149" y="2792339"/>
            <a:ext cx="3776307" cy="28893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Содержимое 5" descr="Фото0283.jpg"/>
          <p:cNvPicPr>
            <a:picLocks noGrp="1" noChangeAspect="1"/>
          </p:cNvPicPr>
          <p:nvPr>
            <p:ph sz="half" idx="2"/>
          </p:nvPr>
        </p:nvPicPr>
        <p:blipFill>
          <a:blip r:embed="rId3" cstate="print"/>
          <a:stretch>
            <a:fillRect/>
          </a:stretch>
        </p:blipFill>
        <p:spPr>
          <a:xfrm rot="5400000">
            <a:off x="4434458" y="2126382"/>
            <a:ext cx="3810000" cy="2814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936104"/>
          </a:xfrm>
        </p:spPr>
        <p:txBody>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Любуемся готовой работой</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Рисунок 4" descr="Фото0285.jpg"/>
          <p:cNvPicPr>
            <a:picLocks noChangeAspect="1"/>
          </p:cNvPicPr>
          <p:nvPr/>
        </p:nvPicPr>
        <p:blipFill>
          <a:blip r:embed="rId2" cstate="print"/>
          <a:stretch>
            <a:fillRect/>
          </a:stretch>
        </p:blipFill>
        <p:spPr>
          <a:xfrm>
            <a:off x="4499992" y="3573016"/>
            <a:ext cx="430366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8" name="Picture 2" descr="C:\Documents and Settings\User\Рабочий стол\My photos\Фото0286.jpg"/>
          <p:cNvPicPr>
            <a:picLocks noChangeAspect="1" noChangeArrowheads="1"/>
          </p:cNvPicPr>
          <p:nvPr/>
        </p:nvPicPr>
        <p:blipFill>
          <a:blip r:embed="rId3" cstate="print"/>
          <a:srcRect/>
          <a:stretch>
            <a:fillRect/>
          </a:stretch>
        </p:blipFill>
        <p:spPr bwMode="auto">
          <a:xfrm>
            <a:off x="323528" y="3429000"/>
            <a:ext cx="4320480"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Содержимое 3" descr="Фото0284.jpg"/>
          <p:cNvPicPr>
            <a:picLocks noGrp="1" noChangeAspect="1"/>
          </p:cNvPicPr>
          <p:nvPr>
            <p:ph idx="1"/>
          </p:nvPr>
        </p:nvPicPr>
        <p:blipFill>
          <a:blip r:embed="rId4" cstate="print"/>
          <a:stretch>
            <a:fillRect/>
          </a:stretch>
        </p:blipFill>
        <p:spPr>
          <a:xfrm>
            <a:off x="1835696" y="1196752"/>
            <a:ext cx="5311774" cy="25202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барабан</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p:txBody>
          <a:bodyPr>
            <a:normAutofit/>
          </a:bodyPr>
          <a:lstStyle/>
          <a:p>
            <a:pPr>
              <a:buNone/>
            </a:pPr>
            <a:r>
              <a:rPr lang="ru-RU" sz="2800" b="1" dirty="0" smtClean="0">
                <a:latin typeface="Georgia" pitchFamily="18" charset="0"/>
              </a:rPr>
              <a:t>Для изготовления барабана нам понадобятся:</a:t>
            </a:r>
          </a:p>
          <a:p>
            <a:pPr>
              <a:buFont typeface="Wingdings" pitchFamily="2" charset="2"/>
              <a:buChar char="Ø"/>
            </a:pPr>
            <a:r>
              <a:rPr lang="ru-RU" sz="2800" b="1" dirty="0" smtClean="0">
                <a:latin typeface="Georgia" pitchFamily="18" charset="0"/>
              </a:rPr>
              <a:t>Банка из-под майонеза;</a:t>
            </a:r>
          </a:p>
          <a:p>
            <a:pPr>
              <a:buFont typeface="Wingdings" pitchFamily="2" charset="2"/>
              <a:buChar char="Ø"/>
            </a:pPr>
            <a:r>
              <a:rPr lang="ru-RU" sz="2800" b="1" dirty="0" smtClean="0">
                <a:latin typeface="Georgia" pitchFamily="18" charset="0"/>
              </a:rPr>
              <a:t>Манная крупа или песок;</a:t>
            </a:r>
          </a:p>
          <a:p>
            <a:pPr>
              <a:buFont typeface="Wingdings" pitchFamily="2" charset="2"/>
              <a:buChar char="Ø"/>
            </a:pPr>
            <a:r>
              <a:rPr lang="ru-RU" sz="2800" b="1" dirty="0" smtClean="0">
                <a:latin typeface="Georgia" pitchFamily="18" charset="0"/>
              </a:rPr>
              <a:t>Использованные фломастеры;</a:t>
            </a:r>
          </a:p>
          <a:p>
            <a:pPr>
              <a:buFont typeface="Wingdings" pitchFamily="2" charset="2"/>
              <a:buChar char="Ø"/>
            </a:pPr>
            <a:r>
              <a:rPr lang="ru-RU" sz="2800" b="1" dirty="0" smtClean="0">
                <a:latin typeface="Georgia" pitchFamily="18" charset="0"/>
              </a:rPr>
              <a:t>Футляр от киндер-сюрприза;</a:t>
            </a:r>
          </a:p>
          <a:p>
            <a:pPr>
              <a:buFont typeface="Wingdings" pitchFamily="2" charset="2"/>
              <a:buChar char="Ø"/>
            </a:pPr>
            <a:r>
              <a:rPr lang="ru-RU" sz="2800" b="1" dirty="0" smtClean="0">
                <a:latin typeface="Georgia" pitchFamily="18" charset="0"/>
              </a:rPr>
              <a:t>Наполнитель для палочек (бусинки, мелкие пуговки, бисер или любая крупа).</a:t>
            </a:r>
            <a:endParaRPr lang="ru-RU" sz="2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332656"/>
            <a:ext cx="1080120"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196752"/>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корпуса барабана и палочек-погремушек:</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sz="half" idx="1"/>
          </p:nvPr>
        </p:nvSpPr>
        <p:spPr>
          <a:xfrm>
            <a:off x="251520" y="1124744"/>
            <a:ext cx="5544616" cy="5733256"/>
          </a:xfrm>
        </p:spPr>
        <p:txBody>
          <a:bodyPr>
            <a:noAutofit/>
          </a:bodyPr>
          <a:lstStyle/>
          <a:p>
            <a:pPr>
              <a:buFont typeface="+mj-lt"/>
              <a:buAutoNum type="arabicPeriod"/>
            </a:pPr>
            <a:r>
              <a:rPr lang="ru-RU" sz="1800" b="1" dirty="0" smtClean="0">
                <a:latin typeface="Arial Black" pitchFamily="34" charset="0"/>
              </a:rPr>
              <a:t>Возьмите банку из-под майонеза – это будет корпус барабана.</a:t>
            </a:r>
          </a:p>
          <a:p>
            <a:pPr>
              <a:buFont typeface="+mj-lt"/>
              <a:buAutoNum type="arabicPeriod"/>
            </a:pPr>
            <a:r>
              <a:rPr lang="ru-RU" sz="1800" b="1" dirty="0" smtClean="0">
                <a:latin typeface="Arial Black" pitchFamily="34" charset="0"/>
              </a:rPr>
              <a:t>Внутрь банки насыпьте слой манной крупы или песка в 1 см (чтобы чуть приглушить звук барабана).</a:t>
            </a:r>
          </a:p>
          <a:p>
            <a:pPr>
              <a:buFont typeface="+mj-lt"/>
              <a:buAutoNum type="arabicPeriod"/>
            </a:pPr>
            <a:r>
              <a:rPr lang="ru-RU" sz="1800" b="1" dirty="0" smtClean="0">
                <a:latin typeface="Arial Black" pitchFamily="34" charset="0"/>
              </a:rPr>
              <a:t>Плотно закройте крышку.</a:t>
            </a:r>
          </a:p>
          <a:p>
            <a:pPr>
              <a:buFont typeface="+mj-lt"/>
              <a:buAutoNum type="arabicPeriod"/>
            </a:pPr>
            <a:r>
              <a:rPr lang="ru-RU" sz="1800" b="1" dirty="0" smtClean="0">
                <a:latin typeface="Arial Black" pitchFamily="34" charset="0"/>
              </a:rPr>
              <a:t>Возьмите два использованных фломастера.</a:t>
            </a:r>
          </a:p>
          <a:p>
            <a:pPr>
              <a:buFont typeface="+mj-lt"/>
              <a:buAutoNum type="arabicPeriod"/>
            </a:pPr>
            <a:r>
              <a:rPr lang="ru-RU" sz="1800" b="1" dirty="0" smtClean="0">
                <a:latin typeface="Arial Black" pitchFamily="34" charset="0"/>
              </a:rPr>
              <a:t>Раскройте футляр от киндер-сюрприза, в одной части проделайте отверстие меньшее резьбы корпуса фломастера.</a:t>
            </a:r>
          </a:p>
          <a:p>
            <a:pPr>
              <a:buFont typeface="+mj-lt"/>
              <a:buAutoNum type="arabicPeriod"/>
            </a:pPr>
            <a:r>
              <a:rPr lang="ru-RU" sz="1800" b="1" dirty="0" smtClean="0">
                <a:latin typeface="Arial Black" pitchFamily="34" charset="0"/>
              </a:rPr>
              <a:t>Ставьте в отверстие фломастер.</a:t>
            </a:r>
          </a:p>
          <a:p>
            <a:pPr>
              <a:buFont typeface="+mj-lt"/>
              <a:buAutoNum type="arabicPeriod"/>
            </a:pPr>
            <a:r>
              <a:rPr lang="ru-RU" sz="1800" b="1" dirty="0" smtClean="0">
                <a:latin typeface="Arial Black" pitchFamily="34" charset="0"/>
              </a:rPr>
              <a:t>Футляр наполняем бисером или крупой, закрываем.</a:t>
            </a:r>
          </a:p>
          <a:p>
            <a:pPr>
              <a:buFont typeface="+mj-lt"/>
              <a:buAutoNum type="arabicPeriod"/>
            </a:pPr>
            <a:r>
              <a:rPr lang="ru-RU" sz="1800" b="1" dirty="0" smtClean="0">
                <a:latin typeface="Arial Black" pitchFamily="34" charset="0"/>
              </a:rPr>
              <a:t>Оформляем барабан цветной бумагой.</a:t>
            </a:r>
          </a:p>
          <a:p>
            <a:pPr>
              <a:buFont typeface="+mj-lt"/>
              <a:buAutoNum type="arabicPeriod"/>
            </a:pPr>
            <a:r>
              <a:rPr lang="ru-RU" sz="1800" b="1" dirty="0" smtClean="0">
                <a:latin typeface="Arial Black" pitchFamily="34" charset="0"/>
              </a:rPr>
              <a:t>Барабан </a:t>
            </a:r>
            <a:r>
              <a:rPr lang="ru-RU" sz="1800" b="1" dirty="0" smtClean="0">
                <a:latin typeface="Arial Black" pitchFamily="34" charset="0"/>
              </a:rPr>
              <a:t> готов </a:t>
            </a:r>
            <a:r>
              <a:rPr lang="ru-RU" sz="1800" b="1" dirty="0" smtClean="0">
                <a:latin typeface="Arial Black" pitchFamily="34" charset="0"/>
              </a:rPr>
              <a:t>к использованию!</a:t>
            </a:r>
            <a:endParaRPr lang="ru-RU" sz="1800" b="1" dirty="0">
              <a:latin typeface="Arial Black" pitchFamily="34" charset="0"/>
            </a:endParaRPr>
          </a:p>
        </p:txBody>
      </p:sp>
      <p:pic>
        <p:nvPicPr>
          <p:cNvPr id="5" name="Содержимое 4" descr="Фото0294.jpg"/>
          <p:cNvPicPr>
            <a:picLocks noGrp="1" noChangeAspect="1"/>
          </p:cNvPicPr>
          <p:nvPr>
            <p:ph sz="half" idx="2"/>
          </p:nvPr>
        </p:nvPicPr>
        <p:blipFill>
          <a:blip r:embed="rId2" cstate="print"/>
          <a:stretch>
            <a:fillRect/>
          </a:stretch>
        </p:blipFill>
        <p:spPr>
          <a:xfrm>
            <a:off x="5148064" y="1340768"/>
            <a:ext cx="3810000"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24744"/>
          </a:xfrm>
        </p:spPr>
        <p:txBody>
          <a:bodyPr>
            <a:normAutofit/>
          </a:bodyPr>
          <a:lstStyle/>
          <a:p>
            <a:pPr algn="ctr"/>
            <a:r>
              <a:rPr lang="ru-RU" sz="6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гусли</a:t>
            </a:r>
            <a:endParaRPr lang="ru-RU" sz="6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304800" y="1268760"/>
            <a:ext cx="8686800" cy="5184576"/>
          </a:xfrm>
        </p:spPr>
        <p:txBody>
          <a:bodyPr>
            <a:normAutofit lnSpcReduction="10000"/>
          </a:bodyPr>
          <a:lstStyle/>
          <a:p>
            <a:pPr>
              <a:buNone/>
            </a:pPr>
            <a:r>
              <a:rPr lang="ru-RU" sz="1800" b="1" dirty="0" smtClean="0">
                <a:latin typeface="Georgia" pitchFamily="18" charset="0"/>
              </a:rPr>
              <a:t>Нам понадобятся:</a:t>
            </a:r>
          </a:p>
          <a:p>
            <a:pPr>
              <a:buFont typeface="+mj-lt"/>
              <a:buAutoNum type="arabicPeriod"/>
            </a:pPr>
            <a:r>
              <a:rPr lang="ru-RU" sz="1800" b="1" dirty="0" smtClean="0">
                <a:latin typeface="Georgia" pitchFamily="18" charset="0"/>
              </a:rPr>
              <a:t>Канцелярские резинки на струны;</a:t>
            </a:r>
          </a:p>
          <a:p>
            <a:pPr>
              <a:buFont typeface="+mj-lt"/>
              <a:buAutoNum type="arabicPeriod"/>
            </a:pPr>
            <a:r>
              <a:rPr lang="ru-RU" sz="1800" b="1" dirty="0" smtClean="0">
                <a:latin typeface="Georgia" pitchFamily="18" charset="0"/>
              </a:rPr>
              <a:t>Пакет из-под сока 1-1,5 л – для резонатора;</a:t>
            </a:r>
          </a:p>
          <a:p>
            <a:pPr>
              <a:buFont typeface="+mj-lt"/>
              <a:buAutoNum type="arabicPeriod"/>
            </a:pPr>
            <a:r>
              <a:rPr lang="ru-RU" sz="1800" b="1" dirty="0" smtClean="0">
                <a:latin typeface="Georgia" pitchFamily="18" charset="0"/>
              </a:rPr>
              <a:t>Две палочки (карандаша) – для порожков.</a:t>
            </a:r>
          </a:p>
          <a:p>
            <a:pPr>
              <a:buNone/>
            </a:pPr>
            <a:endParaRPr lang="ru-RU" sz="1800" b="1" dirty="0" smtClean="0">
              <a:latin typeface="Georgia" pitchFamily="18" charset="0"/>
            </a:endParaRPr>
          </a:p>
          <a:p>
            <a:pPr>
              <a:buFont typeface="Wingdings" pitchFamily="2" charset="2"/>
              <a:buChar char="Ø"/>
            </a:pPr>
            <a:r>
              <a:rPr lang="ru-RU" sz="1800" b="1" dirty="0" smtClean="0">
                <a:latin typeface="Georgia" pitchFamily="18" charset="0"/>
              </a:rPr>
              <a:t>Натяните резинки на пакет по длине.</a:t>
            </a:r>
          </a:p>
          <a:p>
            <a:pPr>
              <a:buFont typeface="Wingdings" pitchFamily="2" charset="2"/>
              <a:buChar char="Ø"/>
            </a:pPr>
            <a:r>
              <a:rPr lang="ru-RU" sz="1800" b="1" dirty="0" smtClean="0">
                <a:latin typeface="Georgia" pitchFamily="18" charset="0"/>
              </a:rPr>
              <a:t>Под резинки-струны подложите палочку – они приподнимутся.</a:t>
            </a:r>
          </a:p>
          <a:p>
            <a:pPr>
              <a:buFont typeface="Wingdings" pitchFamily="2" charset="2"/>
              <a:buChar char="Ø"/>
            </a:pPr>
            <a:r>
              <a:rPr lang="ru-RU" sz="1800" b="1" dirty="0" smtClean="0">
                <a:latin typeface="Georgia" pitchFamily="18" charset="0"/>
              </a:rPr>
              <a:t>Вторую палочку-порожек подложите под «струны» параллельно первой или под углом к ней. </a:t>
            </a:r>
          </a:p>
          <a:p>
            <a:pPr>
              <a:buFont typeface="Wingdings" pitchFamily="2" charset="2"/>
              <a:buChar char="Ø"/>
            </a:pPr>
            <a:r>
              <a:rPr lang="ru-RU" sz="1800" b="1" dirty="0" smtClean="0">
                <a:latin typeface="Georgia" pitchFamily="18" charset="0"/>
              </a:rPr>
              <a:t>Настройку инструмента можно регулировать двояко: подобрав резинки разной толщины (чем толще резинка, тем ниже звук), или меняя угол между порожками. При этом изменится длина звучащей части струны, поскольку звучит та часть резинки, которая натянута между порожками. При одинаковой толщине струн, более короткая даст более высокий звук.</a:t>
            </a:r>
          </a:p>
          <a:p>
            <a:pPr>
              <a:buFont typeface="Wingdings" pitchFamily="2" charset="2"/>
              <a:buChar char="Ø"/>
            </a:pPr>
            <a:r>
              <a:rPr lang="ru-RU" sz="1800" b="1" dirty="0" smtClean="0">
                <a:latin typeface="Georgia" pitchFamily="18" charset="0"/>
              </a:rPr>
              <a:t>Играйте на гуслях, либо защипывая струны по очереди, либо проводя пальцем по всем струнам сразу.</a:t>
            </a:r>
            <a:endParaRPr lang="ru-RU" sz="1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188640"/>
            <a:ext cx="1152128" cy="21602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1963.jpg"/>
          <p:cNvPicPr/>
          <p:nvPr/>
        </p:nvPicPr>
        <p:blipFill>
          <a:blip r:embed="rId2">
            <a:extLst>
              <a:ext uri="{28A0092B-C50C-407E-A947-70E740481C1C}">
                <a14:useLocalDpi xmlns:a14="http://schemas.microsoft.com/office/drawing/2010/main" val="0"/>
              </a:ext>
            </a:extLst>
          </a:blip>
          <a:srcRect/>
          <a:stretch>
            <a:fillRect/>
          </a:stretch>
        </p:blipFill>
        <p:spPr bwMode="auto">
          <a:xfrm>
            <a:off x="571472" y="785794"/>
            <a:ext cx="8143932" cy="5543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2014.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53501"/>
            <a:ext cx="3600400" cy="37980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214546" y="357166"/>
            <a:ext cx="4071966" cy="707886"/>
          </a:xfrm>
          <a:prstGeom prst="rect">
            <a:avLst/>
          </a:prstGeom>
          <a:noFill/>
          <a:ln>
            <a:noFill/>
          </a:ln>
        </p:spPr>
        <p:txBody>
          <a:bodyPr wrap="square" rtlCol="0">
            <a:spAutoFit/>
          </a:bodyPr>
          <a:lstStyle/>
          <a:p>
            <a:r>
              <a:rPr lang="ru-RU" sz="4000" b="1" dirty="0" smtClean="0">
                <a:solidFill>
                  <a:schemeClr val="accent2">
                    <a:lumMod val="50000"/>
                  </a:schemeClr>
                </a:solidFill>
              </a:rPr>
              <a:t>       Трещотка</a:t>
            </a:r>
            <a:endParaRPr lang="ru-RU" sz="4000" b="1" dirty="0">
              <a:solidFill>
                <a:schemeClr val="accent2">
                  <a:lumMod val="50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717" y="2636912"/>
            <a:ext cx="4283969" cy="32129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43935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колокольчик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52983"/>
            <a:ext cx="5832647" cy="46089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4747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179512" y="188641"/>
            <a:ext cx="4678240" cy="6455048"/>
          </a:xfrm>
        </p:spPr>
        <p:txBody>
          <a:bodyPr>
            <a:normAutofit fontScale="40000" lnSpcReduction="20000"/>
          </a:bodyPr>
          <a:lstStyle/>
          <a:p>
            <a:pPr>
              <a:buNone/>
            </a:pPr>
            <a:r>
              <a:rPr lang="ru-RU" sz="7200" b="1" dirty="0" smtClean="0">
                <a:solidFill>
                  <a:srgbClr val="0070C0"/>
                </a:solidFill>
                <a:latin typeface="Arial Black" pitchFamily="34" charset="0"/>
              </a:rPr>
              <a:t>В процессе игры на инструментах ярко проявляются </a:t>
            </a:r>
          </a:p>
          <a:p>
            <a:pPr>
              <a:buNone/>
            </a:pPr>
            <a:r>
              <a:rPr lang="ru-RU" sz="7200" b="1" dirty="0" smtClean="0">
                <a:solidFill>
                  <a:srgbClr val="0070C0"/>
                </a:solidFill>
                <a:latin typeface="Arial Black" pitchFamily="34" charset="0"/>
              </a:rPr>
              <a:t>индивидуальные черты </a:t>
            </a:r>
            <a:r>
              <a:rPr lang="ru-RU" sz="7200" b="1" dirty="0" smtClean="0">
                <a:solidFill>
                  <a:srgbClr val="0070C0"/>
                </a:solidFill>
                <a:latin typeface="Arial Black" pitchFamily="34" charset="0"/>
              </a:rPr>
              <a:t>ребенка: </a:t>
            </a:r>
            <a:r>
              <a:rPr lang="ru-RU" sz="7200" b="1" dirty="0" smtClean="0">
                <a:solidFill>
                  <a:srgbClr val="0070C0"/>
                </a:solidFill>
                <a:latin typeface="Arial Black" pitchFamily="34" charset="0"/>
              </a:rPr>
              <a:t>наличие воли</a:t>
            </a:r>
          </a:p>
          <a:p>
            <a:pPr>
              <a:buNone/>
            </a:pPr>
            <a:r>
              <a:rPr lang="ru-RU" sz="7200" b="1" dirty="0" smtClean="0">
                <a:solidFill>
                  <a:srgbClr val="0070C0"/>
                </a:solidFill>
                <a:latin typeface="Arial Black" pitchFamily="34" charset="0"/>
              </a:rPr>
              <a:t>Эмоциональность,</a:t>
            </a:r>
          </a:p>
          <a:p>
            <a:pPr>
              <a:buNone/>
            </a:pPr>
            <a:r>
              <a:rPr lang="ru-RU" sz="7200" b="1" dirty="0" smtClean="0">
                <a:solidFill>
                  <a:srgbClr val="0070C0"/>
                </a:solidFill>
                <a:latin typeface="Arial Black" pitchFamily="34" charset="0"/>
              </a:rPr>
              <a:t>сосредоточенность воображение.</a:t>
            </a:r>
          </a:p>
          <a:p>
            <a:pPr>
              <a:buNone/>
            </a:pPr>
            <a:r>
              <a:rPr lang="ru-RU" sz="7200" b="1" dirty="0" smtClean="0">
                <a:solidFill>
                  <a:srgbClr val="0070C0"/>
                </a:solidFill>
                <a:latin typeface="Arial Black" pitchFamily="34" charset="0"/>
              </a:rPr>
              <a:t> Для многих этот </a:t>
            </a:r>
          </a:p>
          <a:p>
            <a:pPr>
              <a:buNone/>
            </a:pPr>
            <a:r>
              <a:rPr lang="ru-RU" sz="7200" b="1" dirty="0" smtClean="0">
                <a:solidFill>
                  <a:srgbClr val="0070C0"/>
                </a:solidFill>
                <a:latin typeface="Arial Black" pitchFamily="34" charset="0"/>
              </a:rPr>
              <a:t>вид деятельности</a:t>
            </a:r>
          </a:p>
          <a:p>
            <a:pPr>
              <a:buNone/>
            </a:pPr>
            <a:r>
              <a:rPr lang="ru-RU" sz="7200" b="1" dirty="0" smtClean="0">
                <a:solidFill>
                  <a:srgbClr val="0070C0"/>
                </a:solidFill>
                <a:latin typeface="Arial Black" pitchFamily="34" charset="0"/>
              </a:rPr>
              <a:t>помогает раскрыть духовный мир. Преодолеть застенчивость и скованность.</a:t>
            </a:r>
          </a:p>
          <a:p>
            <a:pPr>
              <a:buNone/>
            </a:pPr>
            <a:endParaRPr lang="ru-RU" sz="1400" b="1" dirty="0" smtClean="0">
              <a:latin typeface="Georgia" pitchFamily="18" charset="0"/>
            </a:endParaRPr>
          </a:p>
          <a:p>
            <a:pPr>
              <a:buNone/>
            </a:pPr>
            <a:endParaRPr lang="ru-RU" sz="1400" b="1" dirty="0">
              <a:latin typeface="Georgia" pitchFamily="18" charset="0"/>
            </a:endParaRPr>
          </a:p>
        </p:txBody>
      </p:sp>
      <p:pic>
        <p:nvPicPr>
          <p:cNvPr id="8" name="Рисунок 7" descr="http://www.muz-urok.ru/dop_igr_sharad/0000028629.gif"/>
          <p:cNvPicPr/>
          <p:nvPr/>
        </p:nvPicPr>
        <p:blipFill>
          <a:blip r:embed="rId2" cstate="print"/>
          <a:srcRect/>
          <a:stretch>
            <a:fillRect/>
          </a:stretch>
        </p:blipFill>
        <p:spPr bwMode="auto">
          <a:xfrm>
            <a:off x="8100392" y="188640"/>
            <a:ext cx="792088" cy="1440160"/>
          </a:xfrm>
          <a:prstGeom prst="rect">
            <a:avLst/>
          </a:prstGeom>
          <a:ln>
            <a:noFill/>
          </a:ln>
          <a:effectLst>
            <a:outerShdw blurRad="292100" dist="139700" dir="2700000" algn="tl" rotWithShape="0">
              <a:srgbClr val="333333">
                <a:alpha val="65000"/>
              </a:srgbClr>
            </a:outerShdw>
          </a:effectLst>
        </p:spPr>
      </p:pic>
      <p:pic>
        <p:nvPicPr>
          <p:cNvPr id="2" name="Picture 2" descr="D:\с зеленой флешки\Фото Ярмарка СТАРШАЯ\IMG_20191023_11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128" y="890464"/>
            <a:ext cx="4956043" cy="52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49694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Металофон</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из ключей</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68760"/>
            <a:ext cx="7620000"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57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080120"/>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музыкальных инструментов своими руками – </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4" name="Содержимое 3"/>
          <p:cNvSpPr>
            <a:spLocks noGrp="1"/>
          </p:cNvSpPr>
          <p:nvPr>
            <p:ph sz="half" idx="2"/>
          </p:nvPr>
        </p:nvSpPr>
        <p:spPr>
          <a:xfrm>
            <a:off x="4139952" y="1412776"/>
            <a:ext cx="4851648" cy="4911824"/>
          </a:xfrm>
        </p:spPr>
        <p:txBody>
          <a:bodyPr>
            <a:normAutofit/>
          </a:bodyPr>
          <a:lstStyle/>
          <a:p>
            <a:pPr>
              <a:buNone/>
            </a:pPr>
            <a:r>
              <a:rPr lang="ru-RU" sz="1800" b="1" dirty="0" smtClean="0">
                <a:latin typeface="Georgia" pitchFamily="18" charset="0"/>
              </a:rPr>
              <a:t> </a:t>
            </a:r>
            <a:r>
              <a:rPr lang="ru-RU" sz="2000" b="1" dirty="0" smtClean="0">
                <a:latin typeface="Georgia" pitchFamily="18" charset="0"/>
              </a:rPr>
              <a:t>– занятие полезное и увлекательное. Здесь нет четких правил и законов, поэтому любая идея легко превращается в реальность: раскрашивайте, привязывайте, приклеивайте, насыпайте, наливайте, пришивайте, экспериментируйте…  </a:t>
            </a:r>
          </a:p>
          <a:p>
            <a:pPr>
              <a:buNone/>
            </a:pPr>
            <a:r>
              <a:rPr lang="ru-RU" sz="2000" b="1" dirty="0" smtClean="0">
                <a:latin typeface="Georgia" pitchFamily="18" charset="0"/>
              </a:rPr>
              <a:t>Главное – делайте музыку вместе, тогда она и малышу, и вам будет приносить отличное творческое настроение! </a:t>
            </a:r>
            <a:endParaRPr lang="ru-RU" sz="1800" b="1" dirty="0">
              <a:latin typeface="Georgia" pitchFamily="18" charset="0"/>
            </a:endParaRP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0545" y="1600200"/>
            <a:ext cx="3479509"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188913"/>
            <a:ext cx="8686800" cy="2016125"/>
          </a:xfrm>
        </p:spPr>
        <p:txBody>
          <a:bodyPr>
            <a:noAutofit/>
          </a:bodyPr>
          <a:lstStyle/>
          <a:p>
            <a:pPr algn="ctr"/>
            <a:r>
              <a:rPr lang="ru-RU" sz="66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Спасибо за внимание!!!</a:t>
            </a:r>
            <a:endParaRPr lang="ru-RU" sz="66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04864"/>
            <a:ext cx="6732240" cy="4486407"/>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Как выбрать музыкальный инструмент</a:t>
            </a:r>
            <a:endParaRPr lang="ru-RU" dirty="0">
              <a:solidFill>
                <a:srgbClr val="0070C0"/>
              </a:solidFill>
            </a:endParaRPr>
          </a:p>
        </p:txBody>
      </p:sp>
      <p:sp>
        <p:nvSpPr>
          <p:cNvPr id="3" name="Содержимое 2"/>
          <p:cNvSpPr>
            <a:spLocks noGrp="1"/>
          </p:cNvSpPr>
          <p:nvPr>
            <p:ph idx="1"/>
          </p:nvPr>
        </p:nvSpPr>
        <p:spPr>
          <a:xfrm>
            <a:off x="304800" y="1196752"/>
            <a:ext cx="8686800" cy="4883373"/>
          </a:xfrm>
        </p:spPr>
        <p:txBody>
          <a:bodyPr>
            <a:normAutofit lnSpcReduction="10000"/>
          </a:bodyPr>
          <a:lstStyle/>
          <a:p>
            <a:pPr>
              <a:buNone/>
            </a:pPr>
            <a:r>
              <a:rPr lang="ru-RU" sz="2400" b="1" dirty="0" smtClean="0">
                <a:latin typeface="Arial Black" pitchFamily="34" charset="0"/>
              </a:rPr>
              <a:t>Сейчас в магазинах огромный выбор детских музыкальных </a:t>
            </a:r>
            <a:r>
              <a:rPr lang="ru-RU" sz="2400" b="1" dirty="0" smtClean="0">
                <a:latin typeface="Arial Black" pitchFamily="34" charset="0"/>
              </a:rPr>
              <a:t>инструментов, </a:t>
            </a:r>
            <a:r>
              <a:rPr lang="ru-RU" sz="2400" b="1" dirty="0" smtClean="0">
                <a:latin typeface="Arial Black" pitchFamily="34" charset="0"/>
              </a:rPr>
              <a:t>но приобрести эти игрушки удается далеко не каждому, да и необходимости в этом нет, ведь ребенок так быстро растет и развивается. </a:t>
            </a:r>
            <a:endParaRPr lang="ru-RU" sz="2400" b="1" dirty="0" smtClean="0">
              <a:latin typeface="Arial Black" pitchFamily="34" charset="0"/>
            </a:endParaRPr>
          </a:p>
          <a:p>
            <a:pPr>
              <a:buNone/>
            </a:pPr>
            <a:r>
              <a:rPr lang="ru-RU" sz="2400" b="1" dirty="0" smtClean="0">
                <a:latin typeface="Arial Black" pitchFamily="34" charset="0"/>
              </a:rPr>
              <a:t>Есть </a:t>
            </a:r>
            <a:r>
              <a:rPr lang="ru-RU" sz="2400" b="1" dirty="0" smtClean="0">
                <a:latin typeface="Arial Black" pitchFamily="34" charset="0"/>
              </a:rPr>
              <a:t>хороший выход. Можно самостоятельно конструировать игрушки и со временем их обновлять, видоизменять. Сделанный своими руками инструмент поможет вам приучить малыша к совместному труду. Для конструирования нужно не так уж и много – желание и чуть-чуть выдумки!</a:t>
            </a:r>
          </a:p>
          <a:p>
            <a:pPr>
              <a:buNone/>
            </a:pPr>
            <a:r>
              <a:rPr lang="ru-RU" sz="2400" b="1" dirty="0" smtClean="0">
                <a:latin typeface="Arial Black" pitchFamily="34" charset="0"/>
              </a:rPr>
              <a:t>Итак, предлагаю вам проявить немного фантазии !</a:t>
            </a:r>
          </a:p>
          <a:p>
            <a:pPr>
              <a:buNone/>
            </a:pPr>
            <a:endParaRPr lang="ru-RU" dirty="0"/>
          </a:p>
        </p:txBody>
      </p:sp>
      <p:pic>
        <p:nvPicPr>
          <p:cNvPr id="4" name="Рисунок 3" descr="http://www.muz-urok.ru/dop_igr_sharad/0000028629.gif"/>
          <p:cNvPicPr/>
          <p:nvPr/>
        </p:nvPicPr>
        <p:blipFill>
          <a:blip r:embed="rId2" cstate="print"/>
          <a:srcRect/>
          <a:stretch>
            <a:fillRect/>
          </a:stretch>
        </p:blipFill>
        <p:spPr bwMode="auto">
          <a:xfrm>
            <a:off x="7786710" y="4714884"/>
            <a:ext cx="1080120"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маракас</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107504" y="980728"/>
            <a:ext cx="8884096" cy="5688632"/>
          </a:xfrm>
        </p:spPr>
        <p:txBody>
          <a:bodyPr>
            <a:normAutofit fontScale="92500" lnSpcReduction="10000"/>
          </a:bodyPr>
          <a:lstStyle/>
          <a:p>
            <a:pPr>
              <a:buNone/>
            </a:pPr>
            <a:r>
              <a:rPr lang="ru-RU" sz="2400" b="1" dirty="0" smtClean="0">
                <a:latin typeface="Arial Black" pitchFamily="34" charset="0"/>
              </a:rPr>
              <a:t>       </a:t>
            </a:r>
            <a:r>
              <a:rPr lang="ru-RU" sz="2600" b="1" dirty="0" smtClean="0">
                <a:latin typeface="Arial Black" pitchFamily="34" charset="0"/>
              </a:rPr>
              <a:t>Для изготовления </a:t>
            </a:r>
          </a:p>
          <a:p>
            <a:pPr>
              <a:buNone/>
            </a:pPr>
            <a:r>
              <a:rPr lang="ru-RU" sz="2600" b="1" dirty="0" smtClean="0">
                <a:latin typeface="Arial Black" pitchFamily="34" charset="0"/>
              </a:rPr>
              <a:t>Маракаса нам понадобятся:</a:t>
            </a:r>
            <a:endParaRPr lang="ru-RU" sz="2600" b="1" dirty="0" smtClean="0">
              <a:latin typeface="Georgia" pitchFamily="18" charset="0"/>
            </a:endParaRPr>
          </a:p>
          <a:p>
            <a:pPr>
              <a:buNone/>
            </a:pPr>
            <a:r>
              <a:rPr lang="ru-RU" sz="2600" b="1" dirty="0">
                <a:latin typeface="Arial Black" pitchFamily="34" charset="0"/>
              </a:rPr>
              <a:t>п</a:t>
            </a:r>
            <a:r>
              <a:rPr lang="ru-RU" sz="2600" b="1" dirty="0" smtClean="0">
                <a:latin typeface="Arial Black" pitchFamily="34" charset="0"/>
              </a:rPr>
              <a:t>ластиковые бутылки,</a:t>
            </a:r>
          </a:p>
          <a:p>
            <a:pPr>
              <a:buNone/>
            </a:pPr>
            <a:r>
              <a:rPr lang="ru-RU" sz="2600" b="1" dirty="0" smtClean="0">
                <a:latin typeface="Arial Black" pitchFamily="34" charset="0"/>
              </a:rPr>
              <a:t>  футляры</a:t>
            </a:r>
          </a:p>
          <a:p>
            <a:pPr>
              <a:buNone/>
            </a:pPr>
            <a:r>
              <a:rPr lang="ru-RU" sz="2600" b="1" dirty="0" smtClean="0">
                <a:latin typeface="Arial Black" pitchFamily="34" charset="0"/>
              </a:rPr>
              <a:t> </a:t>
            </a:r>
            <a:r>
              <a:rPr lang="ru-RU" sz="2600" b="1" dirty="0">
                <a:latin typeface="Arial Black" pitchFamily="34" charset="0"/>
              </a:rPr>
              <a:t>от </a:t>
            </a:r>
            <a:r>
              <a:rPr lang="ru-RU" sz="2600" b="1" dirty="0" smtClean="0">
                <a:latin typeface="Arial Black" pitchFamily="34" charset="0"/>
              </a:rPr>
              <a:t>киндер-сюрприза, крупа </a:t>
            </a:r>
          </a:p>
          <a:p>
            <a:pPr>
              <a:buNone/>
            </a:pPr>
            <a:r>
              <a:rPr lang="ru-RU" sz="2600" b="1" dirty="0" smtClean="0">
                <a:latin typeface="Arial Black" pitchFamily="34" charset="0"/>
              </a:rPr>
              <a:t> (гречневая, рисовая, манная),</a:t>
            </a:r>
          </a:p>
          <a:p>
            <a:pPr>
              <a:buNone/>
            </a:pPr>
            <a:r>
              <a:rPr lang="ru-RU" sz="2600" b="1" dirty="0">
                <a:latin typeface="Arial Black" pitchFamily="34" charset="0"/>
              </a:rPr>
              <a:t>разнообразные «звучащие</a:t>
            </a:r>
            <a:r>
              <a:rPr lang="ru-RU" sz="2600" b="1" dirty="0" smtClean="0">
                <a:latin typeface="Arial Black" pitchFamily="34" charset="0"/>
              </a:rPr>
              <a:t>»</a:t>
            </a:r>
          </a:p>
          <a:p>
            <a:pPr>
              <a:buNone/>
            </a:pPr>
            <a:r>
              <a:rPr lang="ru-RU" sz="2600" b="1" dirty="0" smtClean="0">
                <a:latin typeface="Arial Black" pitchFamily="34" charset="0"/>
              </a:rPr>
              <a:t> </a:t>
            </a:r>
            <a:r>
              <a:rPr lang="ru-RU" sz="2600" b="1" dirty="0">
                <a:latin typeface="Arial Black" pitchFamily="34" charset="0"/>
              </a:rPr>
              <a:t>мелкие </a:t>
            </a:r>
            <a:r>
              <a:rPr lang="ru-RU" sz="2600" b="1" dirty="0" smtClean="0">
                <a:latin typeface="Arial Black" pitchFamily="34" charset="0"/>
              </a:rPr>
              <a:t>предметы</a:t>
            </a:r>
          </a:p>
          <a:p>
            <a:pPr>
              <a:buNone/>
            </a:pPr>
            <a:r>
              <a:rPr lang="ru-RU" sz="2600" b="1" dirty="0" smtClean="0">
                <a:latin typeface="Arial Black" pitchFamily="34" charset="0"/>
              </a:rPr>
              <a:t>  </a:t>
            </a:r>
            <a:r>
              <a:rPr lang="ru-RU" sz="2600" b="1" dirty="0">
                <a:latin typeface="Arial Black" pitchFamily="34" charset="0"/>
              </a:rPr>
              <a:t>железные коробочки </a:t>
            </a:r>
            <a:endParaRPr lang="ru-RU" sz="2600" b="1" dirty="0" smtClean="0">
              <a:latin typeface="Arial Black" pitchFamily="34" charset="0"/>
            </a:endParaRPr>
          </a:p>
          <a:p>
            <a:pPr>
              <a:buNone/>
            </a:pPr>
            <a:r>
              <a:rPr lang="ru-RU" sz="2600" b="1" dirty="0" smtClean="0">
                <a:latin typeface="Arial Black" pitchFamily="34" charset="0"/>
              </a:rPr>
              <a:t>из-под конфет </a:t>
            </a:r>
          </a:p>
          <a:p>
            <a:pPr>
              <a:buNone/>
            </a:pPr>
            <a:r>
              <a:rPr lang="ru-RU" sz="2600" b="1" dirty="0" smtClean="0">
                <a:latin typeface="Arial Black" pitchFamily="34" charset="0"/>
              </a:rPr>
              <a:t> </a:t>
            </a:r>
            <a:r>
              <a:rPr lang="ru-RU" sz="2600" b="1" dirty="0">
                <a:latin typeface="Arial Black" pitchFamily="34" charset="0"/>
              </a:rPr>
              <a:t>и </a:t>
            </a:r>
            <a:r>
              <a:rPr lang="ru-RU" sz="2600" b="1" dirty="0" smtClean="0">
                <a:latin typeface="Arial Black" pitchFamily="34" charset="0"/>
              </a:rPr>
              <a:t>леденцов</a:t>
            </a:r>
          </a:p>
          <a:p>
            <a:pPr>
              <a:buNone/>
            </a:pPr>
            <a:r>
              <a:rPr lang="ru-RU" sz="2600" b="1" dirty="0" smtClean="0">
                <a:latin typeface="Arial Black" pitchFamily="34" charset="0"/>
              </a:rPr>
              <a:t>  деревянные </a:t>
            </a:r>
            <a:r>
              <a:rPr lang="ru-RU" sz="2600" b="1" dirty="0">
                <a:latin typeface="Arial Black" pitchFamily="34" charset="0"/>
              </a:rPr>
              <a:t>или картонные </a:t>
            </a:r>
            <a:endParaRPr lang="ru-RU" sz="2600" b="1" dirty="0" smtClean="0">
              <a:latin typeface="Arial Black" pitchFamily="34" charset="0"/>
            </a:endParaRPr>
          </a:p>
          <a:p>
            <a:pPr>
              <a:buNone/>
            </a:pPr>
            <a:r>
              <a:rPr lang="ru-RU" sz="2600" b="1" dirty="0" smtClean="0">
                <a:latin typeface="Arial Black" pitchFamily="34" charset="0"/>
              </a:rPr>
              <a:t>коробочки </a:t>
            </a:r>
            <a:r>
              <a:rPr lang="ru-RU" sz="2600" b="1" dirty="0">
                <a:latin typeface="Arial Black" pitchFamily="34" charset="0"/>
              </a:rPr>
              <a:t>разного размера </a:t>
            </a:r>
            <a:endParaRPr lang="ru-RU" sz="2600" b="1" dirty="0" smtClean="0">
              <a:latin typeface="Arial Black" pitchFamily="34" charset="0"/>
            </a:endParaRPr>
          </a:p>
          <a:p>
            <a:pPr>
              <a:buNone/>
            </a:pPr>
            <a:r>
              <a:rPr lang="ru-RU" sz="2600" b="1" dirty="0" smtClean="0">
                <a:latin typeface="Arial Black" pitchFamily="34" charset="0"/>
              </a:rPr>
              <a:t>и </a:t>
            </a:r>
            <a:r>
              <a:rPr lang="ru-RU" sz="2600" b="1" dirty="0">
                <a:latin typeface="Arial Black" pitchFamily="34" charset="0"/>
              </a:rPr>
              <a:t>объема. </a:t>
            </a:r>
            <a:endParaRPr lang="ru-RU" sz="2600" b="1" dirty="0">
              <a:latin typeface="Arial Black" pitchFamily="34" charset="0"/>
            </a:endParaRPr>
          </a:p>
        </p:txBody>
      </p:sp>
      <p:pic>
        <p:nvPicPr>
          <p:cNvPr id="6" name="Picture 2" descr="C:\Documents and Settings\User\Рабочий стол\My photos\Фото0289.jpg"/>
          <p:cNvPicPr>
            <a:picLocks noChangeAspect="1" noChangeArrowheads="1"/>
          </p:cNvPicPr>
          <p:nvPr/>
        </p:nvPicPr>
        <p:blipFill>
          <a:blip r:embed="rId2" cstate="print"/>
          <a:srcRect/>
          <a:stretch>
            <a:fillRect/>
          </a:stretch>
        </p:blipFill>
        <p:spPr bwMode="auto">
          <a:xfrm>
            <a:off x="5940152" y="1340768"/>
            <a:ext cx="3024336"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3999"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Насыпьте в футляр или</a:t>
            </a:r>
          </a:p>
          <a:p>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 в пластиковую бутылку </a:t>
            </a:r>
          </a:p>
          <a:p>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Крупу (от крупы </a:t>
            </a:r>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зависит степень </a:t>
            </a:r>
          </a:p>
          <a:p>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громкости инструмента), </a:t>
            </a:r>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пуговицы, мелкие предметы,</a:t>
            </a:r>
            <a:endPar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endParaRPr>
          </a:p>
          <a:p>
            <a:r>
              <a:rPr lang="ru-RU" sz="3600" b="1" i="1" cap="none" spc="50" dirty="0" smtClean="0">
                <a:ln w="11430"/>
                <a:solidFill>
                  <a:srgbClr val="0070C0"/>
                </a:solidFill>
                <a:effectLst>
                  <a:outerShdw blurRad="76200" dist="50800" dir="5400000" algn="tl" rotWithShape="0">
                    <a:srgbClr val="000000">
                      <a:alpha val="65000"/>
                    </a:srgbClr>
                  </a:outerShdw>
                </a:effectLst>
                <a:latin typeface="Arial Black" pitchFamily="34" charset="0"/>
              </a:rPr>
              <a:t>закройте крышку …</a:t>
            </a:r>
            <a:endParaRPr lang="ru-RU" sz="3600" b="1" cap="none" spc="50" dirty="0">
              <a:ln w="11430"/>
              <a:solidFill>
                <a:srgbClr val="0070C0"/>
              </a:solidFill>
              <a:effectLst>
                <a:outerShdw blurRad="76200" dist="50800" dir="5400000" algn="tl" rotWithShape="0">
                  <a:srgbClr val="000000">
                    <a:alpha val="65000"/>
                  </a:srgbClr>
                </a:outerShdw>
              </a:effectLst>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416320"/>
            <a:ext cx="8136904" cy="3178478"/>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686800" cy="1008112"/>
          </a:xfrm>
        </p:spPr>
        <p:txBody>
          <a:bodyPr>
            <a:normAutofit/>
          </a:bodyPr>
          <a:lstStyle/>
          <a:p>
            <a:pPr algn="ctr"/>
            <a:r>
              <a:rPr lang="ru-RU" sz="44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 маракас  готов!!!</a:t>
            </a:r>
            <a:endParaRPr lang="ru-RU" sz="44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91.jpg"/>
          <p:cNvPicPr>
            <a:picLocks noGrp="1" noChangeAspect="1"/>
          </p:cNvPicPr>
          <p:nvPr>
            <p:ph sz="half" idx="1"/>
          </p:nvPr>
        </p:nvPicPr>
        <p:blipFill>
          <a:blip r:embed="rId2" cstate="print"/>
          <a:stretch>
            <a:fillRect/>
          </a:stretch>
        </p:blipFill>
        <p:spPr>
          <a:xfrm rot="5400000">
            <a:off x="-297980" y="2466332"/>
            <a:ext cx="4464497" cy="2789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067944" y="1268760"/>
            <a:ext cx="4923656" cy="5256584"/>
          </a:xfrm>
        </p:spPr>
        <p:txBody>
          <a:bodyPr>
            <a:normAutofit/>
          </a:bodyPr>
          <a:lstStyle/>
          <a:p>
            <a:pPr>
              <a:buNone/>
            </a:pPr>
            <a:r>
              <a:rPr lang="ru-RU" sz="2000" b="1" dirty="0" smtClean="0">
                <a:latin typeface="Georgia" pitchFamily="18" charset="0"/>
              </a:rPr>
              <a:t>В бутылку побольше можно положить горох, бубенчики, бусинки, монетки и т.д. Можно по экспериментировать и насыпать разнообразные «звучащие» мелкие предметы в железные коробочки из-под конфет и леденцов. Тогда звук будет более звонким. Или в деревянные или в картонные коробочки разного размера и объема.</a:t>
            </a:r>
          </a:p>
          <a:p>
            <a:pPr>
              <a:buNone/>
            </a:pPr>
            <a:r>
              <a:rPr lang="ru-RU" sz="2000" b="1" dirty="0" smtClean="0">
                <a:latin typeface="Georgia" pitchFamily="18" charset="0"/>
              </a:rPr>
              <a:t>открывающиеся части инструмента желательно надежно заклеить, например, скотчем. </a:t>
            </a:r>
            <a:endParaRPr lang="ru-RU" sz="2000" b="1"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892480" cy="1080120"/>
          </a:xfrm>
        </p:spPr>
        <p:txBody>
          <a:bodyPr>
            <a:noAutofit/>
          </a:bodyPr>
          <a:lstStyle/>
          <a:p>
            <a:r>
              <a:rPr lang="ru-RU" sz="2800" dirty="0" smtClean="0"/>
              <a:t>Маракасы можно изготовить из футляра от киндер-сюрприза и одноразовых ложек</a:t>
            </a:r>
            <a:endParaRPr lang="ru-RU" sz="2800" dirty="0"/>
          </a:p>
        </p:txBody>
      </p:sp>
      <p:sp>
        <p:nvSpPr>
          <p:cNvPr id="4" name="Содержимое 3"/>
          <p:cNvSpPr>
            <a:spLocks noGrp="1"/>
          </p:cNvSpPr>
          <p:nvPr>
            <p:ph sz="half" idx="2"/>
          </p:nvPr>
        </p:nvSpPr>
        <p:spPr>
          <a:xfrm>
            <a:off x="4283968" y="1196752"/>
            <a:ext cx="4707632" cy="5127848"/>
          </a:xfrm>
        </p:spPr>
        <p:txBody>
          <a:bodyPr>
            <a:normAutofit/>
          </a:bodyPr>
          <a:lstStyle/>
          <a:p>
            <a:pPr>
              <a:buNone/>
            </a:pPr>
            <a:r>
              <a:rPr lang="ru-RU" sz="2000" b="1" dirty="0" smtClean="0">
                <a:latin typeface="Georgia" pitchFamily="18" charset="0"/>
              </a:rPr>
              <a:t>Чтобы занятия стали еще увлекательнее, можно раскрасить маракасы или наклеить аппликации и дать каждому свое имя.</a:t>
            </a:r>
          </a:p>
          <a:p>
            <a:pPr>
              <a:buNone/>
            </a:pPr>
            <a:r>
              <a:rPr lang="ru-RU" sz="2000" b="1" dirty="0" smtClean="0">
                <a:latin typeface="Georgia" pitchFamily="18" charset="0"/>
              </a:rPr>
              <a:t>Обязательно обратите внимание ребенка, что при разных движениях получается разный звук</a:t>
            </a:r>
            <a:r>
              <a:rPr lang="ru-RU" sz="2000" b="1" dirty="0">
                <a:latin typeface="Georgia" pitchFamily="18" charset="0"/>
              </a:rPr>
              <a:t>.</a:t>
            </a:r>
            <a:endParaRPr lang="ru-RU" sz="2000" b="1" dirty="0" smtClean="0">
              <a:latin typeface="Georgia" pitchFamily="18" charset="0"/>
            </a:endParaRPr>
          </a:p>
          <a:p>
            <a:pPr>
              <a:buNone/>
            </a:pPr>
            <a:r>
              <a:rPr lang="ru-RU" sz="2000" b="1" dirty="0" smtClean="0">
                <a:latin typeface="Georgia" pitchFamily="18" charset="0"/>
              </a:rPr>
              <a:t>Поиграйте с ним в игру: «Что шумит? Какой маракас играет? На что похож звук? Может быть это кто-то идет? Или крадется? Или это дождь? Или звезды морозной ночью переговариваются?»</a:t>
            </a:r>
            <a:endParaRPr lang="ru-RU" sz="2000" b="1" dirty="0">
              <a:latin typeface="Georgia" pitchFamily="18" charset="0"/>
            </a:endParaRP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3861048"/>
            <a:ext cx="4191000" cy="2774442"/>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03243"/>
            <a:ext cx="3811513" cy="2524977"/>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rmAutofit/>
          </a:bodyPr>
          <a:lstStyle/>
          <a:p>
            <a:pPr algn="ctr"/>
            <a:r>
              <a:rPr lang="ru-RU" sz="4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Музыкальные  варежки</a:t>
            </a:r>
            <a:endParaRPr lang="ru-RU" sz="4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86.jpg"/>
          <p:cNvPicPr>
            <a:picLocks noGrp="1" noChangeAspect="1"/>
          </p:cNvPicPr>
          <p:nvPr>
            <p:ph idx="1"/>
          </p:nvPr>
        </p:nvPicPr>
        <p:blipFill>
          <a:blip r:embed="rId2" cstate="print"/>
          <a:stretch>
            <a:fillRect/>
          </a:stretch>
        </p:blipFill>
        <p:spPr>
          <a:xfrm>
            <a:off x="899592" y="1628800"/>
            <a:ext cx="424847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descr="C:\Documents and Settings\User\Рабочий стол\My photos\Фото0285.jpg"/>
          <p:cNvPicPr>
            <a:picLocks noChangeAspect="1" noChangeArrowheads="1"/>
          </p:cNvPicPr>
          <p:nvPr/>
        </p:nvPicPr>
        <p:blipFill>
          <a:blip r:embed="rId3" cstate="print"/>
          <a:srcRect/>
          <a:stretch>
            <a:fillRect/>
          </a:stretch>
        </p:blipFill>
        <p:spPr bwMode="auto">
          <a:xfrm>
            <a:off x="4355976" y="3212976"/>
            <a:ext cx="4104456" cy="302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512168"/>
          </a:xfrm>
        </p:spPr>
        <p:txBody>
          <a:bodyPr>
            <a:noAutofit/>
          </a:bodyPr>
          <a:lstStyle/>
          <a:p>
            <a:pPr algn="ct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Берем старые варежки и ненужные пуговицы</a:t>
            </a:r>
            <a:endParaRPr lang="ru-RU" sz="32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74.jpg"/>
          <p:cNvPicPr>
            <a:picLocks noGrp="1" noChangeAspect="1"/>
          </p:cNvPicPr>
          <p:nvPr>
            <p:ph sz="half" idx="1"/>
          </p:nvPr>
        </p:nvPicPr>
        <p:blipFill>
          <a:blip r:embed="rId2" cstate="print"/>
          <a:stretch>
            <a:fillRect/>
          </a:stretch>
        </p:blipFill>
        <p:spPr>
          <a:xfrm>
            <a:off x="495300" y="1988840"/>
            <a:ext cx="4076700" cy="3744416"/>
          </a:xfrm>
          <a:prstGeom prst="ellipse">
            <a:avLst/>
          </a:prstGeom>
          <a:ln>
            <a:noFill/>
          </a:ln>
          <a:effectLst>
            <a:softEdge rad="112500"/>
          </a:effectLst>
        </p:spPr>
      </p:pic>
      <p:pic>
        <p:nvPicPr>
          <p:cNvPr id="6" name="Содержимое 5" descr="Фото0275.jpg"/>
          <p:cNvPicPr>
            <a:picLocks noGrp="1" noChangeAspect="1"/>
          </p:cNvPicPr>
          <p:nvPr>
            <p:ph sz="half" idx="2"/>
          </p:nvPr>
        </p:nvPicPr>
        <p:blipFill>
          <a:blip r:embed="rId3" cstate="print"/>
          <a:stretch>
            <a:fillRect/>
          </a:stretch>
        </p:blipFill>
        <p:spPr>
          <a:xfrm>
            <a:off x="4644008" y="1988840"/>
            <a:ext cx="4080892" cy="3744416"/>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703</Words>
  <Application>Microsoft Office PowerPoint</Application>
  <PresentationFormat>Экран (4:3)</PresentationFormat>
  <Paragraphs>83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Презентация PowerPoint</vt:lpstr>
      <vt:lpstr>Презентация PowerPoint</vt:lpstr>
      <vt:lpstr>Как выбрать музыкальный инструмент</vt:lpstr>
      <vt:lpstr>маракас</vt:lpstr>
      <vt:lpstr>Презентация PowerPoint</vt:lpstr>
      <vt:lpstr>И… маракас  готов!!!</vt:lpstr>
      <vt:lpstr>Маракасы можно изготовить из футляра от киндер-сюрприза и одноразовых ложек</vt:lpstr>
      <vt:lpstr>Музыкальные  варежки</vt:lpstr>
      <vt:lpstr>Берем старые варежки и ненужные пуговицы</vt:lpstr>
      <vt:lpstr>Расшиваем варежки пуговицами с внутренней стороны</vt:lpstr>
      <vt:lpstr>Получаем вот такие варежки</vt:lpstr>
      <vt:lpstr>С тыльной стороны украшаем варежки бантиками</vt:lpstr>
      <vt:lpstr>Любуемся готовой работой</vt:lpstr>
      <vt:lpstr>барабан</vt:lpstr>
      <vt:lpstr>Изготовление корпуса барабана и палочек-погремушек:</vt:lpstr>
      <vt:lpstr>гусли</vt:lpstr>
      <vt:lpstr>Презентация PowerPoint</vt:lpstr>
      <vt:lpstr>Презентация PowerPoint</vt:lpstr>
      <vt:lpstr>Презентация PowerPoint</vt:lpstr>
      <vt:lpstr>Презентация PowerPoint</vt:lpstr>
      <vt:lpstr>Изготовление музыкальных инструментов своими руками –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 музыкальные инструменты своими руками</dc:title>
  <cp:lastModifiedBy>Наталья</cp:lastModifiedBy>
  <cp:revision>68</cp:revision>
  <dcterms:modified xsi:type="dcterms:W3CDTF">2020-04-20T16:22:49Z</dcterms:modified>
</cp:coreProperties>
</file>